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4" r:id="rId4"/>
    <p:sldId id="297" r:id="rId5"/>
    <p:sldId id="321" r:id="rId6"/>
    <p:sldId id="314" r:id="rId7"/>
    <p:sldId id="322" r:id="rId8"/>
    <p:sldId id="323" r:id="rId9"/>
    <p:sldId id="315" r:id="rId10"/>
    <p:sldId id="324" r:id="rId11"/>
    <p:sldId id="325" r:id="rId12"/>
    <p:sldId id="316" r:id="rId13"/>
    <p:sldId id="326" r:id="rId14"/>
    <p:sldId id="327" r:id="rId15"/>
    <p:sldId id="317" r:id="rId16"/>
    <p:sldId id="318" r:id="rId17"/>
    <p:sldId id="328" r:id="rId18"/>
    <p:sldId id="329" r:id="rId19"/>
    <p:sldId id="319" r:id="rId20"/>
    <p:sldId id="330" r:id="rId21"/>
    <p:sldId id="331" r:id="rId22"/>
    <p:sldId id="320" r:id="rId23"/>
    <p:sldId id="332" r:id="rId24"/>
    <p:sldId id="333" r:id="rId25"/>
    <p:sldId id="296" r:id="rId26"/>
    <p:sldId id="257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/>
  </p:normalViewPr>
  <p:slideViewPr>
    <p:cSldViewPr snapToGrid="0">
      <p:cViewPr varScale="1">
        <p:scale>
          <a:sx n="82" d="100"/>
          <a:sy n="82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/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/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/>
            <p:cNvSpPr/>
            <p:nvPr/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300" y="562610"/>
            <a:ext cx="6479540" cy="33248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rlow" panose="00000500000000000000" pitchFamily="2" charset="77"/>
              </a:rPr>
              <a:t>Πιλοτική εφαρμογή </a:t>
            </a:r>
            <a:br>
              <a:rPr lang="en-US" dirty="0"/>
            </a:br>
            <a:br>
              <a:rPr lang="en-US" sz="4000" dirty="0"/>
            </a:br>
            <a:r>
              <a:rPr lang="en-US" sz="4400" dirty="0">
                <a:latin typeface="Baron Neue" panose="020B0000000000000000" charset="0"/>
                <a:cs typeface="Baron Neue" panose="020B0000000000000000" charset="0"/>
              </a:rPr>
              <a:t>"FREEDOM FOR ARMY"</a:t>
            </a:r>
            <a:endParaRPr lang="en-US" sz="4400" dirty="0">
              <a:latin typeface="Baron Neue" panose="020B0000000000000000" charset="0"/>
              <a:cs typeface="Baron Neue" panose="020B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37414" r="27968" b="-2"/>
          <a:stretch>
            <a:fillRect/>
          </a:stretch>
        </p:blipFill>
        <p:spPr>
          <a:xfrm>
            <a:off x="0" y="0"/>
            <a:ext cx="3556635" cy="6858000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06252" y="6005195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>
            <a:spLocks noGrp="1"/>
          </p:cNvSpPr>
          <p:nvPr>
            <p:ph type="subTitle" idx="1"/>
          </p:nvPr>
        </p:nvSpPr>
        <p:spPr>
          <a:xfrm>
            <a:off x="3213735" y="3920490"/>
            <a:ext cx="7321550" cy="1918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Barlow" panose="00000500000000000000"/>
              </a:rPr>
              <a:t>Έργο Erasmus+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Barlow" panose="00000500000000000000"/>
              </a:rPr>
              <a:t>«Ανθεκτικότητα και ένταξη για τον στρατό»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Barlow" panose="00000500000000000000"/>
              </a:rPr>
              <a:t> #2022-1-RO01-KA220-VET-000085808</a:t>
            </a:r>
            <a:endParaRPr lang="en-US" sz="2400" b="1" dirty="0">
              <a:latin typeface="Barlow" panose="0000050000000000000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8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pic>
          <p:nvPicPr>
            <p:cNvPr id="5" name="Picture 4" descr="RIM logo transparent"/>
            <p:cNvPicPr>
              <a:picLocks noChangeAspect="1"/>
            </p:cNvPicPr>
            <p:nvPr/>
          </p:nvPicPr>
          <p:blipFill>
            <a:blip r:embed="rId3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457200"/>
            <a:ext cx="7335835" cy="12689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Ερωτήσεις για ανατροφοδότηση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Βρήκατε το τεστ χρήσιμο για την αξιολόγηση των συμπτωμάτων;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Ήταν οι ερωτήσεις του τεστ σαφείς και σχετικές;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Θα θέλατε να έχετε την επιλογή να επαναλαμβάνετε το τεστ περιοδικά για να παρακολουθείτε την πρόοδο;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ΕΝΟΤΗΤΑ III</a:t>
            </a:r>
            <a:br>
              <a:rPr lang="en-US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1886331"/>
            <a:ext cx="7335835" cy="3601212"/>
          </a:xfrm>
        </p:spPr>
        <p:txBody>
          <a:bodyPr>
            <a:normAutofit lnSpcReduction="10000"/>
          </a:bodyPr>
          <a:lstStyle/>
          <a:p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Διαχείριση της Διαταραχής Μετατραυματικού Στρες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Κοιλιακή αναπνοή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Τεχνική 3, 5, 7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Προοδευτική χαλάρωση των μυών.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Το ασφαλές μέρος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Βαθιά αναπνοή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Οδηγίες χρήσης</a:t>
            </a:r>
            <a:br>
              <a:rPr lang="en-US" sz="44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400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876806"/>
            <a:ext cx="7335835" cy="392709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Εξερευνήστε Τεχνικές Διαχείρισης PTSD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Εξασκηθείτε στην τεχνική της αναπνοής τώρα 3,5,7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Πώς νιώθετε μετά την εξάσκηση της τεχνικής 3,5,7;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485775"/>
            <a:ext cx="7335835" cy="12689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Ερωτήσεις για ανατροφοδότηση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Ποιες από τις τεχνικές διαχείρισης βρήκατε πιο χρήσιμες;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Είναι οι ασκήσεις και οι στρατηγικές εύκολο να κατανοηθούν και να εφαρμοστούν;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Τι άλλο θα θέλατε να συμπεριληφθεί σε αυτή την ενότητα για πιο αποτελεσματική διαχείριση;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Barlow" panose="00000500000000000000" pitchFamily="2" charset="77"/>
              </a:rPr>
              <a:t>Στρατηγική</a:t>
            </a:r>
            <a:endParaRPr lang="en-US" sz="4400" b="1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95" y="1933321"/>
            <a:ext cx="7335835" cy="3601212"/>
          </a:xfrm>
        </p:spPr>
        <p:txBody>
          <a:bodyPr/>
          <a:lstStyle/>
          <a:p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Τακτική άσκηση</a:t>
            </a:r>
            <a:endParaRPr lang="ro-RO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Εξασφάλιση ποιοτικού ύπνου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Αποφυγή αλκοόλ ή ναρκωτικών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Στοχασμός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Γιόγκα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Πρακτικές ενσυνειδητότητας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15" y="496570"/>
            <a:ext cx="7335520" cy="852805"/>
          </a:xfrm>
        </p:spPr>
        <p:txBody>
          <a:bodyPr>
            <a:noAutofit/>
          </a:bodyPr>
          <a:lstStyle/>
          <a:p>
            <a:pPr algn="ctr"/>
            <a:r>
              <a:rPr lang="en-US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ΤΜΗΜΑ IV</a:t>
            </a: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39" y="1459548"/>
            <a:ext cx="11274612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ΘΕΡΑΠΕΙΑ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Γνωσιακή συμπεριφορική θεραπεία (CBT)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Θεραπεία έκθεσης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Απεικόνιση Θεραπείας Έκθεσης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Γράφοντας ή μιλάμε για τραύμα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Έκθεση in vivo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Θεραπεία απευαισθητοποίησης και επανεπεξεργασίας των κινήσεων των ματιών (EMDR)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393065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Οδηγίες χρήσης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661541"/>
            <a:ext cx="7335835" cy="3927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Περάστε από τις περιγραφές θεραπείας για να κατανοήσετε τις διαθέσιμες επιλογές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Επιλέξτε τις μεθόδους θεραπείας που πιστεύετε ότι θα ήταν ωφέλιμες για εσάς.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Λάβετε υπόψη ότι αυτή η ενότητα είναι ενημερωτική και συνιστάται να συμβουλευτείτε έναν ψυχολόγο ή ψυχοθεραπευτή για εξατομικευμένη υποστήριξη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314960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Ερωτήσεις για ανατροφοδότηση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2217166"/>
            <a:ext cx="7335835" cy="360121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Ποια από τις μεθόδους θεραπείας σας φάνηκε ενδιαφέρουσα ή χρήσιμη;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Ήταν οι περιγραφές των θεραπειών σαφείς και χρήσιμες;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Θα θέλατε να δείτε περισσότερες πληροφορίες για κάθε θεραπεία;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ΕΝΟΤΗΤΑ V</a:t>
            </a: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995" y="2160016"/>
            <a:ext cx="7335835" cy="3601212"/>
          </a:xfrm>
        </p:spPr>
        <p:txBody>
          <a:bodyPr>
            <a:normAutofit/>
          </a:bodyPr>
          <a:lstStyle/>
          <a:p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Αυτοθεραπεια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effectLst/>
                <a:latin typeface="Barlow" panose="00000500000000000000" pitchFamily="2" charset="77"/>
                <a:ea typeface="Calibri" panose="020F0502020204030204" pitchFamily="34" charset="0"/>
              </a:rPr>
              <a:t>Η πρακτική της θεραπευτικής γραφής</a:t>
            </a:r>
            <a:endParaRPr lang="en-US" sz="2800" dirty="0">
              <a:latin typeface="Barlow" panose="00000500000000000000" pitchFamily="2" charset="77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85" y="411480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Οδηγίες χρήσης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751965"/>
            <a:ext cx="8495030" cy="3601085"/>
          </a:xfrm>
        </p:spPr>
        <p:txBody>
          <a:bodyPr>
            <a:normAutofit lnSpcReduction="20000"/>
          </a:bodyPr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Διαβάστε τις ασκήσεις αυτοθεραπείας που προσφέρονται, ιδιαίτερα τις τεχνικές θεραπευτικής γραφής, για να εκφράσετε και να επεξεργαστείτε τα συναισθήματα.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Γράψτε μια πρόταση σύμφωνα με το μοντέλο που παρέχεται στην εφαρμογή σε αυτήν την ενότητα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Προσπαθήστε να αναλογιστείτε τα συναισθήματα και τις σκέψεις που έχετε νιώσει γράφοντας αυτή τη φράση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8903779" y="1934020"/>
            <a:ext cx="309264" cy="309264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067175" y="3808730"/>
            <a:ext cx="1229360" cy="1279525"/>
          </a:xfrm>
          <a:custGeom>
            <a:avLst/>
            <a:gdLst/>
            <a:ahLst/>
            <a:cxnLst/>
            <a:rect l="l" t="t" r="r" b="b"/>
            <a:pathLst>
              <a:path w="2070019" h="2200592">
                <a:moveTo>
                  <a:pt x="0" y="0"/>
                </a:moveTo>
                <a:lnTo>
                  <a:pt x="2070019" y="0"/>
                </a:lnTo>
                <a:lnTo>
                  <a:pt x="2070019" y="2200591"/>
                </a:lnTo>
                <a:lnTo>
                  <a:pt x="0" y="22005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53" r="-3153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618247" y="3510197"/>
            <a:ext cx="1626707" cy="1626707"/>
          </a:xfrm>
          <a:custGeom>
            <a:avLst/>
            <a:gdLst/>
            <a:ahLst/>
            <a:cxnLst/>
            <a:rect l="l" t="t" r="r" b="b"/>
            <a:pathLst>
              <a:path w="2440060" h="2440060">
                <a:moveTo>
                  <a:pt x="0" y="0"/>
                </a:moveTo>
                <a:lnTo>
                  <a:pt x="2440060" y="0"/>
                </a:lnTo>
                <a:lnTo>
                  <a:pt x="2440060" y="2440060"/>
                </a:lnTo>
                <a:lnTo>
                  <a:pt x="0" y="24400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562100" y="3809365"/>
            <a:ext cx="1183640" cy="1327785"/>
          </a:xfrm>
          <a:custGeom>
            <a:avLst/>
            <a:gdLst/>
            <a:ahLst/>
            <a:cxnLst/>
            <a:rect l="l" t="t" r="r" b="b"/>
            <a:pathLst>
              <a:path w="2170736" h="2345799">
                <a:moveTo>
                  <a:pt x="0" y="0"/>
                </a:moveTo>
                <a:lnTo>
                  <a:pt x="2170736" y="0"/>
                </a:lnTo>
                <a:lnTo>
                  <a:pt x="2170736" y="2345799"/>
                </a:lnTo>
                <a:lnTo>
                  <a:pt x="0" y="23457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032" r="-403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9294495" y="3693795"/>
            <a:ext cx="1614805" cy="1395730"/>
          </a:xfrm>
          <a:custGeom>
            <a:avLst/>
            <a:gdLst/>
            <a:ahLst/>
            <a:cxnLst/>
            <a:rect l="l" t="t" r="r" b="b"/>
            <a:pathLst>
              <a:path w="2819627" h="2235627">
                <a:moveTo>
                  <a:pt x="0" y="0"/>
                </a:moveTo>
                <a:lnTo>
                  <a:pt x="2819627" y="0"/>
                </a:lnTo>
                <a:lnTo>
                  <a:pt x="2819627" y="2235627"/>
                </a:lnTo>
                <a:lnTo>
                  <a:pt x="0" y="22356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TextBox 12"/>
          <p:cNvSpPr txBox="1"/>
          <p:nvPr/>
        </p:nvSpPr>
        <p:spPr>
          <a:xfrm>
            <a:off x="2121670" y="242359"/>
            <a:ext cx="8074138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5"/>
              </a:lnSpc>
            </a:pPr>
            <a:r>
              <a:rPr lang="en-US" sz="4400" b="1" spc="155" dirty="0" err="1">
                <a:solidFill>
                  <a:srgbClr val="000000"/>
                </a:solidFill>
                <a:latin typeface="Barlow" panose="00000500000000000000" pitchFamily="2" charset="77"/>
                <a:cs typeface="Arial" panose="020B0604020202020204" pitchFamily="34" charset="0"/>
              </a:rPr>
              <a:t>Κοινοπραξία έργου</a:t>
            </a:r>
            <a:endParaRPr lang="en-US" sz="4400" b="1" spc="155" dirty="0">
              <a:solidFill>
                <a:srgbClr val="000000"/>
              </a:solidFill>
              <a:latin typeface="Barlow" panose="00000500000000000000" pitchFamily="2" charset="77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0643" y="1268386"/>
            <a:ext cx="10694922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US" sz="2400" b="1" dirty="0">
                <a:latin typeface="Barlow Bold"/>
              </a:rPr>
              <a:t>DIGITAL KOMPASS srl – Βουκουρέστι, Ρουμανία</a:t>
            </a:r>
            <a:endParaRPr lang="en-US" sz="2400" b="1" dirty="0">
              <a:latin typeface="Barlow Bold"/>
            </a:endParaRPr>
          </a:p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US" sz="2400" b="1" dirty="0">
                <a:latin typeface="Barlow Bold"/>
              </a:rPr>
              <a:t>BUMIR srl - Βουκουρέστι, Ρουμανία</a:t>
            </a:r>
            <a:endParaRPr lang="en-US" sz="2400" b="1" dirty="0">
              <a:latin typeface="Barlow Bold"/>
            </a:endParaRPr>
          </a:p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US" sz="2400" b="1" dirty="0">
                <a:latin typeface="Barlow Bold"/>
              </a:rPr>
              <a:t>ΟΡΓΑΝΙΣΜΟΣ ΠΡΟΩΘΗΣΗΣ ΕΥΡΩΠΑΪΚΩΝ ΘΕΜΑΤΩΝ – Πάφος, Cipru</a:t>
            </a:r>
            <a:endParaRPr lang="en-US" sz="2400" b="1" dirty="0">
              <a:latin typeface="Barlow Bold"/>
            </a:endParaRPr>
          </a:p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US" sz="2400" b="1" dirty="0">
                <a:latin typeface="Barlow Bold"/>
              </a:rPr>
              <a:t>IGOR VITALE INTERNATIONAL - Φότζια, Ιταλία</a:t>
            </a:r>
            <a:endParaRPr lang="en-US" sz="2400" b="1" dirty="0">
              <a:solidFill>
                <a:srgbClr val="797A1D"/>
              </a:solidFill>
              <a:latin typeface="Barlow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57705" y="5361305"/>
            <a:ext cx="7870190" cy="1153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2400" b="1" dirty="0">
                <a:latin typeface="Barlow" panose="00000500000000000000"/>
              </a:rPr>
              <a:t>Έργο Erasmus+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2400" b="1" dirty="0">
                <a:latin typeface="Barlow" panose="00000500000000000000"/>
              </a:rPr>
              <a:t>«Ανθεκτικότητα και ένταξη για τον στρατό»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ts val="2250"/>
              </a:lnSpc>
              <a:spcBef>
                <a:spcPct val="0"/>
              </a:spcBef>
            </a:pP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2400" b="1" dirty="0">
                <a:latin typeface="Barlow" panose="00000500000000000000"/>
              </a:rPr>
              <a:t> #2022-1-RO01-KA220-VET-000085808</a:t>
            </a:r>
            <a:endParaRPr lang="en-US" sz="2400" b="1" dirty="0">
              <a:latin typeface="Barlow" panose="0000050000000000000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2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5" name="Picture 4" descr="RIM logo transparent"/>
            <p:cNvPicPr>
              <a:picLocks noChangeAspect="1"/>
            </p:cNvPicPr>
            <p:nvPr/>
          </p:nvPicPr>
          <p:blipFill>
            <a:blip r:embed="rId8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485775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Ερωτήσεις για ανατροφοδότηση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75" y="2312670"/>
            <a:ext cx="8067675" cy="360108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Η πρακτική της θεραπευτικής γραφής ήταν χρήσιμη στη διαχείριση του άγχους;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Ήταν σαφής και εφαρμόσιμη η περιγραφή των ασκήσεων αυτοθεραπείας;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Βρήκατε κάποια οφέλη από τη χρήση αυτής της ενότητας για την αντιμετώπιση του PTSD;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ΕΝΟΤΗΤΑ VI</a:t>
            </a: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2128520"/>
            <a:ext cx="11274425" cy="2571115"/>
          </a:xfrm>
        </p:spPr>
        <p:txBody>
          <a:bodyPr/>
          <a:lstStyle/>
          <a:p>
            <a:r>
              <a:rPr lang="en-US" sz="2800" dirty="0">
                <a:effectLst/>
                <a:latin typeface="Barlow" panose="00000500000000000000" pitchFamily="2" charset="77"/>
                <a:ea typeface="Calibri" panose="020F0502020204030204" pitchFamily="34" charset="0"/>
              </a:rPr>
              <a:t>Κοινωνική σύνδεση</a:t>
            </a:r>
            <a:endParaRPr lang="ro-RO" sz="2800" dirty="0">
              <a:effectLst/>
              <a:latin typeface="Barlow" panose="00000500000000000000" pitchFamily="2" charset="77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Επαφή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kern="100" dirty="0"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Όνομα και στοιχεία επικοινωνίας των ψυχοθεραπευτών στους οποίους μπορεί να απευθυνθεί ο στρατός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Οδηγίες χρήσης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2160015"/>
            <a:ext cx="8966308" cy="3927095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Δείτε τις επαφές που παρέχονται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Ελέγξτε την κοινωνική υποστήριξη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514350"/>
            <a:ext cx="7335835" cy="12689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Ερωτήσεις για ανατροφοδότηση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2255520"/>
            <a:ext cx="8324850" cy="360108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Βρήκατε τη λίστα επαφών χρήσιμη και σχετική;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Σας βοηθά αυτή η ενότητα να αισθάνεστε πιο σίγουροι για την αναζήτηση κοινωνικής υποστήριξης;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Ποιοι άλλοι πόροι ή επαφές θα ήταν χρήσιμοι σε αυτήν την ενότητα;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065820" y="1845201"/>
            <a:ext cx="2252853" cy="2743200"/>
          </a:xfrm>
          <a:custGeom>
            <a:avLst/>
            <a:gdLst/>
            <a:ahLst/>
            <a:cxnLst/>
            <a:rect l="l" t="t" r="r" b="b"/>
            <a:pathLst>
              <a:path w="3379280" h="4114800">
                <a:moveTo>
                  <a:pt x="0" y="0"/>
                </a:moveTo>
                <a:lnTo>
                  <a:pt x="3379280" y="0"/>
                </a:lnTo>
                <a:lnTo>
                  <a:pt x="33792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3641725" y="538480"/>
            <a:ext cx="6638290" cy="5896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Πρόσβαση οπουδήποτε, οποτεδήποτε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Barlow Bold"/>
              </a:rPr>
              <a:t>Αναγνώριση συμπτωμάτων – έλεγχος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Αποτελεσματική απάντηση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Barlow Bold"/>
              </a:rPr>
              <a:t>Ιδιωτικό και χωρίς στίγμα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Καταπολέμηση του αποκλεισμού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985" dirty="0">
                <a:solidFill>
                  <a:srgbClr val="000000"/>
                </a:solidFill>
                <a:latin typeface="Barlow Bold"/>
              </a:rPr>
              <a:t> </a:t>
            </a:r>
            <a:endParaRPr lang="en-US" sz="2985" dirty="0">
              <a:solidFill>
                <a:srgbClr val="000000"/>
              </a:solidFill>
              <a:latin typeface="Barlow Bol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3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5" name="Picture 4" descr="RIM logo transparent"/>
            <p:cNvPicPr>
              <a:picLocks noChangeAspect="1"/>
            </p:cNvPicPr>
            <p:nvPr/>
          </p:nvPicPr>
          <p:blipFill>
            <a:blip r:embed="rId3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05" y="434975"/>
            <a:ext cx="9484360" cy="5502275"/>
          </a:xfrm>
        </p:spPr>
        <p:txBody>
          <a:bodyPr>
            <a:normAutofit lnSpcReduction="20000"/>
          </a:bodyPr>
          <a:lstStyle/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4400" b="1" dirty="0">
                <a:latin typeface="Barlow" panose="00000500000000000000" pitchFamily="2" charset="77"/>
              </a:rPr>
              <a:t>Σας ευχαριστούμε που συμμετείχατε στην πιλοτική εφαρμογή της εφαρμογής</a:t>
            </a:r>
            <a:endParaRPr lang="en-US" sz="4400" b="1" dirty="0">
              <a:latin typeface="Barlow" panose="00000500000000000000" pitchFamily="2" charset="77"/>
            </a:endParaRPr>
          </a:p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4400" b="1" dirty="0">
                <a:latin typeface="Barlow" panose="00000500000000000000" pitchFamily="2" charset="77"/>
              </a:rPr>
              <a:t>« </a:t>
            </a:r>
            <a:r>
              <a:rPr lang="en-US" sz="4400" b="1" dirty="0">
                <a:latin typeface="Baron Neue" panose="020B0000000000000000" charset="0"/>
                <a:cs typeface="Baron Neue" panose="020B0000000000000000" charset="0"/>
              </a:rPr>
              <a:t>ΕΛΕΥΘΕΡΙΑ ΓΙΑ ΣΤΡΑΤΟ </a:t>
            </a:r>
            <a:r>
              <a:rPr lang="en-US" sz="4400" b="1" dirty="0">
                <a:latin typeface="Barlow" panose="00000500000000000000" pitchFamily="2" charset="77"/>
              </a:rPr>
              <a:t>»</a:t>
            </a:r>
            <a:endParaRPr lang="en-US" sz="4400" b="1" dirty="0">
              <a:latin typeface="Barlow" panose="00000500000000000000" pitchFamily="2" charset="77"/>
            </a:endParaRPr>
          </a:p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endParaRPr lang="en-US" sz="4400" dirty="0">
              <a:latin typeface="Barlow" panose="00000500000000000000" pitchFamily="2" charset="77"/>
            </a:endParaRPr>
          </a:p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Barlow" panose="00000500000000000000" pitchFamily="2" charset="77"/>
              </a:rPr>
              <a:t>Ομάδα Έργου</a:t>
            </a:r>
            <a:endParaRPr lang="en-US" sz="3600" b="1" dirty="0">
              <a:latin typeface="Barlow" panose="00000500000000000000" pitchFamily="2" charset="77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2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6" name="Picture 5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3525" y="183515"/>
            <a:ext cx="8649335" cy="486600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3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275715" y="5049520"/>
            <a:ext cx="6816725" cy="66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b="1" dirty="0" err="1">
                <a:solidFill>
                  <a:srgbClr val="000000"/>
                </a:solidFill>
                <a:latin typeface="Barlow Bold"/>
              </a:rPr>
              <a:t>www.militaryresilience.eu</a:t>
            </a:r>
            <a:endParaRPr lang="en-US" sz="3700" b="1" dirty="0">
              <a:solidFill>
                <a:srgbClr val="000000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009409" y="660339"/>
            <a:ext cx="309264" cy="309264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03779" y="1934020"/>
            <a:ext cx="309264" cy="309264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980730" y="1457851"/>
            <a:ext cx="2252853" cy="2743200"/>
          </a:xfrm>
          <a:custGeom>
            <a:avLst/>
            <a:gdLst/>
            <a:ahLst/>
            <a:cxnLst/>
            <a:rect l="l" t="t" r="r" b="b"/>
            <a:pathLst>
              <a:path w="3379280" h="4114800">
                <a:moveTo>
                  <a:pt x="0" y="0"/>
                </a:moveTo>
                <a:lnTo>
                  <a:pt x="3379280" y="0"/>
                </a:lnTo>
                <a:lnTo>
                  <a:pt x="33792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2381476" y="1177449"/>
            <a:ext cx="8544800" cy="351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5"/>
              </a:lnSpc>
            </a:pPr>
            <a:r>
              <a:rPr lang="en-US" sz="4400" b="1" dirty="0" err="1">
                <a:solidFill>
                  <a:srgbClr val="000000"/>
                </a:solidFill>
                <a:latin typeface="Barlow Bold"/>
              </a:rPr>
              <a:t>Μεταβείτε στον ιστότοπο και κατεβάστε την εφαρμογή</a:t>
            </a:r>
            <a:endParaRPr lang="en-US" sz="44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7495"/>
              </a:lnSpc>
            </a:pPr>
            <a:r>
              <a:rPr lang="en-US" sz="4400" b="1" dirty="0">
                <a:solidFill>
                  <a:srgbClr val="000000"/>
                </a:solidFill>
                <a:latin typeface="Barlow Bold"/>
              </a:rPr>
              <a:t> </a:t>
            </a:r>
            <a:endParaRPr lang="en-US" sz="44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b="1" dirty="0" err="1">
                <a:solidFill>
                  <a:srgbClr val="000000"/>
                </a:solidFill>
                <a:latin typeface="Barlow Bold"/>
              </a:rPr>
              <a:t>www.militaryresilience.eu</a:t>
            </a:r>
            <a:endParaRPr lang="en-US" sz="3700" b="1" dirty="0">
              <a:solidFill>
                <a:srgbClr val="000000"/>
              </a:solidFill>
              <a:latin typeface="Barlow Bol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3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6" name="Picture 5" descr="RIM logo transparent"/>
            <p:cNvPicPr>
              <a:picLocks noChangeAspect="1"/>
            </p:cNvPicPr>
            <p:nvPr/>
          </p:nvPicPr>
          <p:blipFill>
            <a:blip r:embed="rId6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1168146"/>
            <a:ext cx="7335835" cy="3601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latin typeface="Barlow" panose="00000500000000000000" pitchFamily="2" charset="77"/>
            </a:endParaRPr>
          </a:p>
          <a:p>
            <a:pPr marL="0" indent="0" algn="ctr">
              <a:buNone/>
            </a:pPr>
            <a:endParaRPr lang="en-US" sz="2800" dirty="0">
              <a:latin typeface="Barlow" panose="00000500000000000000" pitchFamily="2" charset="7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err="1">
                <a:latin typeface="Barlow" panose="00000500000000000000" pitchFamily="2" charset="77"/>
              </a:rPr>
              <a:t>Ας παρακολουθήσουμε μαζί κάθε ενότητα της εφαρμογής!</a:t>
            </a:r>
            <a:endParaRPr lang="en-US" sz="2800" dirty="0">
              <a:latin typeface="Barlow" panose="00000500000000000000" pitchFamily="2" charset="77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2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6" name="Picture 5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ΕΝΟΤΗΤΑ Ι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Σχετικά με τη διαταραχή μετατραυματικού στρες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Δείκτες για το σύνδρομο μετατραυματικού στρες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Παράγοντες κινδύνου και αιτίες εμφάνισης μετατραυματικού στρες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Συμπτώματα διαταραχής μετατραυματικού στρες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Οδηγίες χρήσης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885696"/>
            <a:ext cx="7335835" cy="36983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Διαβάστε τις πληροφορίες για να κατανοήσετε καλύτερα τη διαταραχή μετατραυματικού στρες (PTSD) και τα συμπτώματά της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Αναλύστε δείκτες και συμπτώματα για να αναγνωρίσετε πιθανά σημάδια σε προσωπικές εμπειρίες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Εξερευνήστε τους παράγοντες κινδύνου για να εντοπίσετε πιθανές αιτίες και πυροδοτήσεις που σχετίζονται με το στρατιωτικό περιβάλλον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7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8" name="Picture 7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390525"/>
            <a:ext cx="7335835" cy="12689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Ερωτήσεις για ανατροφοδότηση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2054606"/>
            <a:ext cx="7335835" cy="360121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Βρήκατε τις πληροφορίες σχετικά με το PTSD σαφείς και κατανοητές;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Οι δείκτες και τα συμπτώματα που περιγράφηκαν ήταν χρήσιμα για να αναγνωρίσετε προσωπικά σημάδια;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Θα θέλατε να δείτε περισσότερες πληροφορίες να προστίθενται σε αυτήν την ενότητα;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ΕΝΟΤΗΤΑ II</a:t>
            </a:r>
            <a:br>
              <a:rPr lang="en-US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94" y="1557564"/>
            <a:ext cx="11274612" cy="41957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Εκτίμηση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o-RO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Εδώ μπορείτε να βρείτε ένα τεστ που βασίζεται σε ερωτηματολόγιο για να σας βοηθήσει να αξιολογήσετε την ένταση των συμπτωμάτων της διαταραχής μετατραυματικού στρες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485140"/>
            <a:ext cx="7335520" cy="956945"/>
          </a:xfrm>
        </p:spPr>
        <p:txBody>
          <a:bodyPr>
            <a:noAutofit/>
          </a:bodyPr>
          <a:lstStyle/>
          <a:p>
            <a:pPr algn="ctr"/>
            <a:r>
              <a:rPr lang="en-US" sz="44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Οδηγίες χρήσης</a:t>
            </a:r>
            <a:endParaRPr lang="en-US" sz="4400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957705"/>
            <a:ext cx="8228965" cy="360108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Ολοκληρώστε το τεστ που παρέχεται για να αξιολογήσετε την ένταση των συμπτωμάτων PTSD σας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Απαντήστε στις ερωτήσεις με ειλικρίνεια, για την πιο ακριβή αξιολόγηση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Αφού συμπληρώσετε, ελέγξτε τα αποτελέσματα για να δείτε σε ποιο βαθμό εκδηλώνονται τα συμπτώματα στην περίπτωσή σας.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412F24"/>
      </a:dk2>
      <a:lt2>
        <a:srgbClr val="E2E6E8"/>
      </a:lt2>
      <a:accent1>
        <a:srgbClr val="BE9A86"/>
      </a:accent1>
      <a:accent2>
        <a:srgbClr val="ADA176"/>
      </a:accent2>
      <a:accent3>
        <a:srgbClr val="9FA77F"/>
      </a:accent3>
      <a:accent4>
        <a:srgbClr val="8AAB75"/>
      </a:accent4>
      <a:accent5>
        <a:srgbClr val="81AD82"/>
      </a:accent5>
      <a:accent6>
        <a:srgbClr val="77AE8F"/>
      </a:accent6>
      <a:hlink>
        <a:srgbClr val="5A879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4942</Words>
  <Application>WPS Presentation</Application>
  <PresentationFormat>Widescreen</PresentationFormat>
  <Paragraphs>195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SimSun</vt:lpstr>
      <vt:lpstr>Wingdings</vt:lpstr>
      <vt:lpstr>Barlow</vt:lpstr>
      <vt:lpstr>Baron Neue</vt:lpstr>
      <vt:lpstr>Barlow</vt:lpstr>
      <vt:lpstr>Barlow Bold</vt:lpstr>
      <vt:lpstr>Calibri</vt:lpstr>
      <vt:lpstr>Aptos</vt:lpstr>
      <vt:lpstr>Swis721 WGL4 BT</vt:lpstr>
      <vt:lpstr>Times New Roman</vt:lpstr>
      <vt:lpstr>Neue Haas Grotesk Text Pro</vt:lpstr>
      <vt:lpstr>Gobold Lowplus</vt:lpstr>
      <vt:lpstr>Microsoft YaHei</vt:lpstr>
      <vt:lpstr>Arial Unicode MS</vt:lpstr>
      <vt:lpstr>PunchcardVTI</vt:lpstr>
      <vt:lpstr>Πιλοτική εφαρμογή   "FREEDOM FOR ARMY"</vt:lpstr>
      <vt:lpstr>PowerPoint 演示文稿</vt:lpstr>
      <vt:lpstr>PowerPoint 演示文稿</vt:lpstr>
      <vt:lpstr>PowerPoint 演示文稿</vt:lpstr>
      <vt:lpstr>ΕΝΟΤΗΤΑ Ι </vt:lpstr>
      <vt:lpstr>Οδηγίες χρήσης </vt:lpstr>
      <vt:lpstr>Ερωτήσεις για ανατροφοδότηση </vt:lpstr>
      <vt:lpstr>ΕΝΟΤΗΤΑ II </vt:lpstr>
      <vt:lpstr>Οδηγίες χρήσης</vt:lpstr>
      <vt:lpstr>Ερωτήσεις για ανατροφοδότηση </vt:lpstr>
      <vt:lpstr>ΕΝΟΤΗΤΑ III </vt:lpstr>
      <vt:lpstr>Οδηγίες χρήσης </vt:lpstr>
      <vt:lpstr>Ερωτήσεις για ανατροφοδότηση </vt:lpstr>
      <vt:lpstr>Στρατηγική</vt:lpstr>
      <vt:lpstr>ΤΜΗΜΑ IV</vt:lpstr>
      <vt:lpstr>Οδηγίες χρήσης</vt:lpstr>
      <vt:lpstr>Ερωτήσεις για ανατροφοδότηση</vt:lpstr>
      <vt:lpstr>ΕΝΟΤΗΤΑ V</vt:lpstr>
      <vt:lpstr>Οδηγίες χρήσης</vt:lpstr>
      <vt:lpstr>Ερωτήσεις για ανατροφοδότηση</vt:lpstr>
      <vt:lpstr>ΕΝΟΤΗΤΑ VI</vt:lpstr>
      <vt:lpstr>Οδηγίες χρήσης </vt:lpstr>
      <vt:lpstr>Ερωτήσεις για ανατροφοδότηση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Leli P</dc:creator>
  <cp:lastModifiedBy>Cristina Stelian</cp:lastModifiedBy>
  <cp:revision>4</cp:revision>
  <dcterms:created xsi:type="dcterms:W3CDTF">2024-10-14T08:14:00Z</dcterms:created>
  <dcterms:modified xsi:type="dcterms:W3CDTF">2024-10-16T06:59:32Z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3AD0694C6F6C4E2786AAF89F888E3EF7_12</vt:lpwstr>
  </property>
  <property fmtid="{D5CDD505-2E9C-101B-9397-08002B2CF9AE}" pid="3" name="KSOProductBuildVer">
    <vt:lpwstr>1033-12.2.0.18283</vt:lpwstr>
  </property>
</Properties>
</file>