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4" r:id="rId4"/>
    <p:sldId id="297" r:id="rId5"/>
    <p:sldId id="321" r:id="rId6"/>
    <p:sldId id="314" r:id="rId7"/>
    <p:sldId id="322" r:id="rId8"/>
    <p:sldId id="323" r:id="rId9"/>
    <p:sldId id="315" r:id="rId10"/>
    <p:sldId id="324" r:id="rId11"/>
    <p:sldId id="325" r:id="rId12"/>
    <p:sldId id="316" r:id="rId13"/>
    <p:sldId id="326" r:id="rId14"/>
    <p:sldId id="327" r:id="rId15"/>
    <p:sldId id="317" r:id="rId16"/>
    <p:sldId id="318" r:id="rId17"/>
    <p:sldId id="328" r:id="rId18"/>
    <p:sldId id="329" r:id="rId19"/>
    <p:sldId id="319" r:id="rId20"/>
    <p:sldId id="330" r:id="rId21"/>
    <p:sldId id="331" r:id="rId22"/>
    <p:sldId id="320" r:id="rId23"/>
    <p:sldId id="332" r:id="rId24"/>
    <p:sldId id="333" r:id="rId25"/>
    <p:sldId id="296" r:id="rId26"/>
    <p:sldId id="257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>
      <p:cViewPr varScale="1">
        <p:scale>
          <a:sx n="82" d="100"/>
          <a:sy n="82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562610"/>
            <a:ext cx="6479540" cy="332486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Barlow" panose="00000500000000000000" pitchFamily="2" charset="77"/>
              </a:rPr>
              <a:t>Application piloting</a:t>
            </a:r>
            <a:br>
              <a:rPr lang="en-US" dirty="0"/>
            </a:br>
            <a:br>
              <a:rPr lang="en-US" sz="4000" dirty="0"/>
            </a:br>
            <a:r>
              <a:rPr lang="en-GB" sz="4400" dirty="0">
                <a:latin typeface="Baron Neue" panose="020B0000000000000000" charset="0"/>
                <a:cs typeface="Baron Neue" panose="020B0000000000000000" charset="0"/>
              </a:rPr>
              <a:t>"FREEDOM FOR ARMY"</a:t>
            </a:r>
            <a:endParaRPr lang="en-US" sz="4400" dirty="0">
              <a:latin typeface="Baron Neue" panose="020B0000000000000000" charset="0"/>
              <a:cs typeface="Baron Neue" panose="020B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7414" r="27968" b="-2"/>
          <a:stretch>
            <a:fillRect/>
          </a:stretch>
        </p:blipFill>
        <p:spPr>
          <a:xfrm>
            <a:off x="0" y="0"/>
            <a:ext cx="3556635" cy="6858000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06252" y="6005195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>
            <a:spLocks noGrp="1"/>
          </p:cNvSpPr>
          <p:nvPr>
            <p:ph type="subTitle" idx="1"/>
          </p:nvPr>
        </p:nvSpPr>
        <p:spPr>
          <a:xfrm>
            <a:off x="3213735" y="3920490"/>
            <a:ext cx="7321550" cy="191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Barlow" panose="00000500000000000000"/>
              </a:rPr>
              <a:t>Erasmus+ Project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Barlow" panose="00000500000000000000"/>
              </a:rPr>
              <a:t> „Resilience and inclusion for the military”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Barlow" panose="00000500000000000000"/>
              </a:rPr>
              <a:t>Product No.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8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Did you find the test useful for assessing symptoms?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Were the test questions clear and relevant?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Would you like to have the option to repeat the test periodically to monitor progress?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III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886331"/>
            <a:ext cx="7335835" cy="3601212"/>
          </a:xfrm>
        </p:spPr>
        <p:txBody>
          <a:bodyPr>
            <a:normAutofit lnSpcReduction="10000"/>
          </a:bodyPr>
          <a:lstStyle/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Managing Post-Traumatic Stress Disorder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Abdominal breathing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Technique 3, 5, 7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Progressive relaxation of the muscles.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The safe place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Deep breathing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b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876806"/>
            <a:ext cx="7335835" cy="392709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Explore PTSD Management Techniques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Practice the breathing technique now 3,5,7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3. How do you feel after practicing technique 3,5,7?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Which of the management techniques did you find the most useful?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Are the exercises and strategies easy to understand and put into practice?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What else would you like to be included in this section for more effective management?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>
                <a:latin typeface="Barlow" panose="00000500000000000000" pitchFamily="2" charset="77"/>
              </a:rPr>
              <a:t>Strategy </a:t>
            </a:r>
            <a:endParaRPr lang="en-US" sz="4400" b="1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95" y="1933321"/>
            <a:ext cx="7335835" cy="3601212"/>
          </a:xfrm>
        </p:spPr>
        <p:txBody>
          <a:bodyPr/>
          <a:lstStyle/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Regular exercise</a:t>
            </a: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Ensuring quality sleep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Avoiding alcohol or drugs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Meditation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Yoga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Mindfulness practices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15" y="496570"/>
            <a:ext cx="7335520" cy="852805"/>
          </a:xfrm>
        </p:spPr>
        <p:txBody>
          <a:bodyPr>
            <a:noAutofit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IV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39" y="1459548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TREATMENT  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Cognitive behavioral therapy (CBT)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Exposure therapy 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Imaging Exposure Therapy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Writing or talking about trauma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In vivo exposure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Eye Movement Desensitization and Reprocessing Therapy (EMDR)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9306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61541"/>
            <a:ext cx="7335835" cy="3927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Go through treatment descriptions to understand the options available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Choose the treatment methods that you feel would be beneficial for you. 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Keep in mind that this section is informative and it is recommended that you consult a psychologist or psychotherapist for personalized support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66738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Which of the treatment methods did you find interesting or helpful?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Were the descriptions of the therapies clear and helpful?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Would you like to see more information for each treatment?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95" y="2160016"/>
            <a:ext cx="7335835" cy="3601212"/>
          </a:xfrm>
        </p:spPr>
        <p:txBody>
          <a:bodyPr>
            <a:normAutofit/>
          </a:bodyPr>
          <a:lstStyle/>
          <a:p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Self-Therapy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The practice of therapeutic writing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" y="59880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867281"/>
            <a:ext cx="7335835" cy="36012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Read the self-therapy exercises offered, especially therapeutic writing techniques, to express and process emotions.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Write a sentence according to the model provided in the app in this section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Try to reflect on the feelings and thoughts you have felt by writing this phrase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067175" y="3808730"/>
            <a:ext cx="1229360" cy="1279525"/>
          </a:xfrm>
          <a:custGeom>
            <a:avLst/>
            <a:gdLst/>
            <a:ahLst/>
            <a:cxnLst/>
            <a:rect l="l" t="t" r="r" b="b"/>
            <a:pathLst>
              <a:path w="2070019" h="2200592">
                <a:moveTo>
                  <a:pt x="0" y="0"/>
                </a:moveTo>
                <a:lnTo>
                  <a:pt x="2070019" y="0"/>
                </a:lnTo>
                <a:lnTo>
                  <a:pt x="2070019" y="2200591"/>
                </a:lnTo>
                <a:lnTo>
                  <a:pt x="0" y="2200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53" r="-315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618247" y="3510197"/>
            <a:ext cx="1626707" cy="1626707"/>
          </a:xfrm>
          <a:custGeom>
            <a:avLst/>
            <a:gdLst/>
            <a:ahLst/>
            <a:cxnLst/>
            <a:rect l="l" t="t" r="r" b="b"/>
            <a:pathLst>
              <a:path w="2440060" h="2440060">
                <a:moveTo>
                  <a:pt x="0" y="0"/>
                </a:moveTo>
                <a:lnTo>
                  <a:pt x="2440060" y="0"/>
                </a:lnTo>
                <a:lnTo>
                  <a:pt x="2440060" y="2440060"/>
                </a:lnTo>
                <a:lnTo>
                  <a:pt x="0" y="2440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562100" y="3809365"/>
            <a:ext cx="1183640" cy="1327785"/>
          </a:xfrm>
          <a:custGeom>
            <a:avLst/>
            <a:gdLst/>
            <a:ahLst/>
            <a:cxnLst/>
            <a:rect l="l" t="t" r="r" b="b"/>
            <a:pathLst>
              <a:path w="2170736" h="2345799">
                <a:moveTo>
                  <a:pt x="0" y="0"/>
                </a:moveTo>
                <a:lnTo>
                  <a:pt x="2170736" y="0"/>
                </a:lnTo>
                <a:lnTo>
                  <a:pt x="2170736" y="2345799"/>
                </a:lnTo>
                <a:lnTo>
                  <a:pt x="0" y="2345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32" r="-403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294495" y="3693795"/>
            <a:ext cx="1614805" cy="1395730"/>
          </a:xfrm>
          <a:custGeom>
            <a:avLst/>
            <a:gdLst/>
            <a:ahLst/>
            <a:cxnLst/>
            <a:rect l="l" t="t" r="r" b="b"/>
            <a:pathLst>
              <a:path w="2819627" h="2235627">
                <a:moveTo>
                  <a:pt x="0" y="0"/>
                </a:moveTo>
                <a:lnTo>
                  <a:pt x="2819627" y="0"/>
                </a:lnTo>
                <a:lnTo>
                  <a:pt x="2819627" y="2235627"/>
                </a:lnTo>
                <a:lnTo>
                  <a:pt x="0" y="22356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2121670" y="242359"/>
            <a:ext cx="8074138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5"/>
              </a:lnSpc>
            </a:pPr>
            <a:r>
              <a:rPr lang="en-GB" sz="4400" b="1" spc="155" dirty="0" err="1">
                <a:solidFill>
                  <a:srgbClr val="000000"/>
                </a:solidFill>
                <a:latin typeface="Barlow" panose="00000500000000000000" pitchFamily="2" charset="77"/>
                <a:cs typeface="Arial" panose="020B0604020202020204" pitchFamily="34" charset="0"/>
              </a:rPr>
              <a:t>Project consortium</a:t>
            </a:r>
            <a:endParaRPr lang="en-US" sz="4400" b="1" spc="155" dirty="0">
              <a:solidFill>
                <a:srgbClr val="000000"/>
              </a:solidFill>
              <a:latin typeface="Barlow" panose="00000500000000000000" pitchFamily="2" charset="77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0643" y="1268386"/>
            <a:ext cx="10694922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GB" sz="2400" b="1" dirty="0">
                <a:latin typeface="Barlow Bold"/>
              </a:rPr>
              <a:t>DIGITAL KOMPASS srl – Bucharest, Romania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GB" sz="2400" b="1" dirty="0">
                <a:latin typeface="Barlow Bold"/>
              </a:rPr>
              <a:t>BUMIR srl - Bucharest, Romania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GB" sz="2400" b="1" dirty="0">
                <a:latin typeface="Barlow Bold"/>
              </a:rPr>
              <a:t>ORGANIZATION for PROMOTION of EUROPEAN ISSUES – Paphos, Cipru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GB" sz="2400" b="1" dirty="0">
                <a:latin typeface="Barlow Bold"/>
              </a:rPr>
              <a:t>IGOR VITALE INTERNATIONAL - Foggia, Italy</a:t>
            </a:r>
            <a:endParaRPr lang="en-US" sz="2400" b="1" dirty="0">
              <a:solidFill>
                <a:srgbClr val="797A1D"/>
              </a:solidFill>
              <a:latin typeface="Barlo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57705" y="5361305"/>
            <a:ext cx="7870190" cy="1153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GB" sz="2400" b="1" dirty="0">
                <a:latin typeface="Barlow" panose="00000500000000000000"/>
              </a:rPr>
              <a:t>Erasmus+ Project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GB" sz="2400" b="1" dirty="0">
                <a:latin typeface="Barlow" panose="00000500000000000000"/>
              </a:rPr>
              <a:t> „Resilience and inclusion for the military”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GB" sz="2400" b="1" dirty="0">
                <a:latin typeface="Barlow" panose="00000500000000000000"/>
              </a:rPr>
              <a:t>Product No.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8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Has the practice of therapeutic writing been helpful in managing stress?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Was the description of the self-therapy exercises clear and applicable?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Have you found any benefits in using this section to deal with PTSD?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VI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28520"/>
            <a:ext cx="11274425" cy="2571115"/>
          </a:xfrm>
        </p:spPr>
        <p:txBody>
          <a:bodyPr/>
          <a:lstStyle/>
          <a:p>
            <a:r>
              <a:rPr lang="en-GB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Social connection </a:t>
            </a:r>
            <a:endParaRPr lang="ro-RO" sz="2800" dirty="0">
              <a:effectLst/>
              <a:latin typeface="Barlow" panose="00000500000000000000" pitchFamily="2" charset="77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Contact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800" kern="100" dirty="0"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Name and contact details of psychotherapists to whom the military can turn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60015"/>
            <a:ext cx="8966308" cy="392709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See the contacts provided 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Check out social support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Did you find the contact list useful and relevant?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Does this section help you feel more confident in seeking social support?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What other resources or contacts would be helpful in this section?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65820" y="184520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641670" y="538476"/>
            <a:ext cx="5620965" cy="589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GB" sz="2800" b="1" dirty="0" err="1">
                <a:solidFill>
                  <a:srgbClr val="000000"/>
                </a:solidFill>
                <a:latin typeface="Barlow Bold"/>
              </a:rPr>
              <a:t>Access anywhere, anytime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GB" sz="2800" b="1" dirty="0">
                <a:solidFill>
                  <a:srgbClr val="000000"/>
                </a:solidFill>
                <a:latin typeface="Barlow Bold"/>
              </a:rPr>
              <a:t>Identifying symptoms – testing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GB" sz="2800" b="1" dirty="0" err="1">
                <a:solidFill>
                  <a:srgbClr val="000000"/>
                </a:solidFill>
                <a:latin typeface="Barlow Bold"/>
              </a:rPr>
              <a:t>Effective response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GB" sz="2800" b="1" dirty="0">
                <a:solidFill>
                  <a:srgbClr val="000000"/>
                </a:solidFill>
                <a:latin typeface="Barlow Bold"/>
              </a:rPr>
              <a:t>Private and stigma-free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GB" sz="2800" b="1" dirty="0" err="1">
                <a:solidFill>
                  <a:srgbClr val="000000"/>
                </a:solidFill>
                <a:latin typeface="Barlow Bold"/>
              </a:rPr>
              <a:t>Combating exclusion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2985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882015"/>
            <a:ext cx="8609965" cy="5502275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GB" sz="4400" b="1" dirty="0">
                <a:latin typeface="Barlow" panose="00000500000000000000" pitchFamily="2" charset="77"/>
              </a:rPr>
              <a:t>Thank you for participating in piloting the application 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GB" sz="4400" b="1" dirty="0">
                <a:latin typeface="Barlow" panose="00000500000000000000" pitchFamily="2" charset="77"/>
              </a:rPr>
              <a:t>“</a:t>
            </a:r>
            <a:r>
              <a:rPr lang="en-GB" sz="4400" b="1" dirty="0">
                <a:latin typeface="Baron Neue" panose="020B0000000000000000" charset="0"/>
                <a:cs typeface="Baron Neue" panose="020B0000000000000000" charset="0"/>
              </a:rPr>
              <a:t>FREEDOM FOR ARMY</a:t>
            </a:r>
            <a:r>
              <a:rPr lang="en-GB" sz="4400" b="1" dirty="0">
                <a:latin typeface="Barlow" panose="00000500000000000000" pitchFamily="2" charset="77"/>
              </a:rPr>
              <a:t>”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endParaRPr lang="en-US" sz="4400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GB" sz="3600" b="1" dirty="0">
                <a:latin typeface="Barlow" panose="00000500000000000000" pitchFamily="2" charset="77"/>
              </a:rPr>
              <a:t>Project Team</a:t>
            </a:r>
            <a:endParaRPr lang="en-US" sz="3600" b="1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525" y="183515"/>
            <a:ext cx="8649335" cy="48660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275715" y="5049520"/>
            <a:ext cx="6816725" cy="66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GB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09409" y="660339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980730" y="145785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2381476" y="1177449"/>
            <a:ext cx="8544800" cy="35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5"/>
              </a:lnSpc>
            </a:pPr>
            <a:r>
              <a:rPr lang="en-GB" sz="4400" b="1" dirty="0" err="1">
                <a:solidFill>
                  <a:srgbClr val="000000"/>
                </a:solidFill>
                <a:latin typeface="Barlow Bold"/>
              </a:rPr>
              <a:t>Please go to the website and download the app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7495"/>
              </a:lnSpc>
            </a:pP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GB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6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168146"/>
            <a:ext cx="7335835" cy="3601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 err="1">
                <a:latin typeface="Barlow" panose="00000500000000000000" pitchFamily="2" charset="77"/>
              </a:rPr>
              <a:t>Let's watch every section of the app together! 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I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About post-traumatic stress disorder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Indicators for post-traumatic stress syndrome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Risk factors and causes for the onset of post-traumatic stress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Symptoms of post-traumatic stress disorder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85696"/>
            <a:ext cx="7335835" cy="36983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Read the information to better understand post-traumatic stress disorder (PTSD) and its symptoms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Analyze indicators and symptoms to recognize possible signs in personal experiences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Explore risk factors to identify possible causes and triggers specific to the military environment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7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8" name="Picture 7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Questions for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Did you find the information about PTSD clear and easy to understand?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Have the indicators and symptoms described been useful for you to identify personal signs?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Would you like to see more information added in this section?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SECTION 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94" y="1557564"/>
            <a:ext cx="11274612" cy="4195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Here you can find a questionnaire-based test to help you assess the intensity of your symptoms of post-traumatic stress disorder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520" cy="956945"/>
          </a:xfrm>
        </p:spPr>
        <p:txBody>
          <a:bodyPr>
            <a:noAutofit/>
          </a:bodyPr>
          <a:lstStyle/>
          <a:p>
            <a:pPr algn="ctr"/>
            <a:r>
              <a:rPr lang="en-GB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Instructions for use</a:t>
            </a: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957451"/>
            <a:ext cx="7335835" cy="3601212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Complete the test provided to assess the intensity of your PTSD symptoms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Answer questions honestly, for the most accurate assessment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After filling in, review the results to see to what extent the symptoms manifest themselves in your case.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BE9A86"/>
      </a:accent1>
      <a:accent2>
        <a:srgbClr val="ADA176"/>
      </a:accent2>
      <a:accent3>
        <a:srgbClr val="9F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A879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4567</Words>
  <Application>WPS Presentation</Application>
  <PresentationFormat>Widescreen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Barlow</vt:lpstr>
      <vt:lpstr>Baron Neue</vt:lpstr>
      <vt:lpstr>Barlow</vt:lpstr>
      <vt:lpstr>Barlow Bold</vt:lpstr>
      <vt:lpstr>Calibri</vt:lpstr>
      <vt:lpstr>Aptos</vt:lpstr>
      <vt:lpstr>Swis721 WGL4 BT</vt:lpstr>
      <vt:lpstr>Times New Roman</vt:lpstr>
      <vt:lpstr>Neue Haas Grotesk Text Pro</vt:lpstr>
      <vt:lpstr>Gobold Lowplus</vt:lpstr>
      <vt:lpstr>Microsoft YaHei</vt:lpstr>
      <vt:lpstr>Arial Unicode MS</vt:lpstr>
      <vt:lpstr>PunchcardVTI</vt:lpstr>
      <vt:lpstr>Application piloting  "FREEDOM FOR ARMY"</vt:lpstr>
      <vt:lpstr>PowerPoint 演示文稿</vt:lpstr>
      <vt:lpstr>PowerPoint 演示文稿</vt:lpstr>
      <vt:lpstr>PowerPoint 演示文稿</vt:lpstr>
      <vt:lpstr>SECTION I </vt:lpstr>
      <vt:lpstr>Instructions for use </vt:lpstr>
      <vt:lpstr>Questions for feedback </vt:lpstr>
      <vt:lpstr>SECTION II </vt:lpstr>
      <vt:lpstr>Instructions for use</vt:lpstr>
      <vt:lpstr>Questions for feedback </vt:lpstr>
      <vt:lpstr>SECTION III </vt:lpstr>
      <vt:lpstr>Instructions for use </vt:lpstr>
      <vt:lpstr>Questions for feedback </vt:lpstr>
      <vt:lpstr>Strategy </vt:lpstr>
      <vt:lpstr>SECTION IV</vt:lpstr>
      <vt:lpstr>Instructions for use</vt:lpstr>
      <vt:lpstr>Questions for feedback</vt:lpstr>
      <vt:lpstr>SECTION V</vt:lpstr>
      <vt:lpstr>Instructions for use</vt:lpstr>
      <vt:lpstr>Questions for feedback</vt:lpstr>
      <vt:lpstr>SECTION VI</vt:lpstr>
      <vt:lpstr>Instructions for use </vt:lpstr>
      <vt:lpstr>Questions for feedback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Leli P</dc:creator>
  <cp:lastModifiedBy>Cristina Stelian</cp:lastModifiedBy>
  <cp:revision>3</cp:revision>
  <dcterms:created xsi:type="dcterms:W3CDTF">2024-10-14T08:14:00Z</dcterms:created>
  <dcterms:modified xsi:type="dcterms:W3CDTF">2024-10-16T06:49:01Z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3AD0694C6F6C4E2786AAF89F888E3EF7_12</vt:lpwstr>
  </property>
  <property fmtid="{D5CDD505-2E9C-101B-9397-08002B2CF9AE}" pid="3" name="KSOProductBuildVer">
    <vt:lpwstr>1033-12.2.0.18283</vt:lpwstr>
  </property>
</Properties>
</file>