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4" r:id="rId4"/>
    <p:sldId id="297" r:id="rId5"/>
    <p:sldId id="321" r:id="rId6"/>
    <p:sldId id="314" r:id="rId7"/>
    <p:sldId id="322" r:id="rId8"/>
    <p:sldId id="323" r:id="rId9"/>
    <p:sldId id="315" r:id="rId10"/>
    <p:sldId id="324" r:id="rId11"/>
    <p:sldId id="325" r:id="rId12"/>
    <p:sldId id="316" r:id="rId13"/>
    <p:sldId id="326" r:id="rId14"/>
    <p:sldId id="327" r:id="rId15"/>
    <p:sldId id="317" r:id="rId16"/>
    <p:sldId id="318" r:id="rId17"/>
    <p:sldId id="328" r:id="rId18"/>
    <p:sldId id="329" r:id="rId19"/>
    <p:sldId id="319" r:id="rId20"/>
    <p:sldId id="330" r:id="rId21"/>
    <p:sldId id="331" r:id="rId22"/>
    <p:sldId id="320" r:id="rId23"/>
    <p:sldId id="332" r:id="rId24"/>
    <p:sldId id="333" r:id="rId25"/>
    <p:sldId id="296" r:id="rId26"/>
    <p:sldId id="257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 snapToGrid="0">
      <p:cViewPr varScale="1">
        <p:scale>
          <a:sx n="82" d="100"/>
          <a:sy n="82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/>
            <p:cNvSpPr/>
            <p:nvPr/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/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/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/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/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/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/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5745" y="808990"/>
            <a:ext cx="6479540" cy="25069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rlow" panose="00000500000000000000" pitchFamily="2" charset="77"/>
              </a:rPr>
              <a:t>Pilotare aplicație</a:t>
            </a:r>
            <a:br>
              <a:rPr lang="en-US" dirty="0"/>
            </a:br>
            <a:br>
              <a:rPr lang="en-US" sz="4000" dirty="0"/>
            </a:br>
            <a:r>
              <a:rPr lang="en-US" sz="4400" dirty="0">
                <a:latin typeface="Baron Neue" panose="020B0000000000000000" charset="0"/>
                <a:cs typeface="Baron Neue" panose="020B0000000000000000" charset="0"/>
              </a:rPr>
              <a:t>”</a:t>
            </a:r>
            <a:r>
              <a:rPr lang="en-US" sz="4400" dirty="0">
                <a:latin typeface="Baron Neue" panose="020B0000000000000000" charset="0"/>
                <a:cs typeface="Baron Neue" panose="020B0000000000000000" charset="0"/>
                <a:sym typeface="+mn-ea"/>
              </a:rPr>
              <a:t>F</a:t>
            </a:r>
            <a:r>
              <a:rPr lang="en-US" sz="4400" dirty="0">
                <a:latin typeface="Baron Neue" panose="020B0000000000000000" charset="0"/>
                <a:cs typeface="Baron Neue" panose="020B0000000000000000" charset="0"/>
              </a:rPr>
              <a:t>REEDOM FOR ARMY”</a:t>
            </a:r>
            <a:endParaRPr lang="en-US" sz="4400" dirty="0">
              <a:latin typeface="Baron Neue" panose="020B0000000000000000" charset="0"/>
              <a:cs typeface="Baron Neue" panose="020B00000000000000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7414" r="27968" b="-2"/>
          <a:stretch>
            <a:fillRect/>
          </a:stretch>
        </p:blipFill>
        <p:spPr>
          <a:xfrm>
            <a:off x="0" y="0"/>
            <a:ext cx="3556635" cy="6858000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06252" y="6005195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>
            <a:spLocks noGrp="1"/>
          </p:cNvSpPr>
          <p:nvPr>
            <p:ph type="subTitle" idx="1"/>
          </p:nvPr>
        </p:nvSpPr>
        <p:spPr>
          <a:xfrm>
            <a:off x="3213735" y="3920490"/>
            <a:ext cx="7321550" cy="191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Proiect Erasmus +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 „Resilience and inclusion for the military”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Barlow" panose="00000500000000000000"/>
              </a:rPr>
              <a:t>Proiect nr.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8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Ați găsit testul util pentru evaluarea simptomelor?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Întrebările testului au fost clare și relevante?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Ați dori să aveți opțiunea de a repeta testul periodic pentru a monitoriza evoluția?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III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886331"/>
            <a:ext cx="7335835" cy="3601212"/>
          </a:xfrm>
        </p:spPr>
        <p:txBody>
          <a:bodyPr>
            <a:normAutofit lnSpcReduction="10000"/>
          </a:bodyPr>
          <a:lstStyle/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Gestionarea sindromului de stres post-traumatic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Respirația </a:t>
            </a:r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abdominal</a:t>
            </a:r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Tehnica </a:t>
            </a:r>
            <a:r>
              <a:rPr lang="en-US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3, 5, 7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Relaxarea progresivă a mușchilor.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Locul sigur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Respirație profundă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b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876806"/>
            <a:ext cx="7335835" cy="392709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Explorați tehnicile de gestionare a SSPT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Practicați acum tehnica de respirație 3,5,7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3. Cum vă simțiți după ce ați exersat tehnica 3,5,7?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Care dintre tehnicile de gestionare vi s-a părut cea mai utilă?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Exercițiile și strategiile sunt ușor de înțeles și de pus în practică?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Ce altceva ați dori să fie inclus în această secțiune pentru o gestionare mai eficientă?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Barlow" panose="00000500000000000000" pitchFamily="2" charset="77"/>
              </a:rPr>
              <a:t>S</a:t>
            </a:r>
            <a:r>
              <a:rPr lang="en-US" sz="4400" b="1" dirty="0">
                <a:latin typeface="Barlow" panose="00000500000000000000" pitchFamily="2" charset="77"/>
              </a:rPr>
              <a:t>trategii </a:t>
            </a:r>
            <a:endParaRPr lang="en-US" sz="4400" b="1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95" y="1933321"/>
            <a:ext cx="7335835" cy="3601212"/>
          </a:xfrm>
        </p:spPr>
        <p:txBody>
          <a:bodyPr/>
          <a:lstStyle/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Exerciții fizice regulate</a:t>
            </a: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Asigurarea unui somn de calitate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Evitarea alcoolului sau a drogurilor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Meditația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Yoga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Practicile de </a:t>
            </a:r>
            <a:r>
              <a:rPr lang="ro-RO" sz="2800" kern="0" dirty="0" err="1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mindfulness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15" y="496570"/>
            <a:ext cx="7335520" cy="852805"/>
          </a:xfrm>
        </p:spPr>
        <p:txBody>
          <a:bodyPr>
            <a:noAutofit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IV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39" y="1459548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TRATAMENT  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Terapia cognitiv-comportamentală (CBT)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Terapia de expunere 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Terapia de expunere prin </a:t>
            </a:r>
            <a:r>
              <a:rPr lang="ro-RO" sz="2800" kern="0" dirty="0" err="1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imagerie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Scrierea sau vorbirea despre traumă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Expunerea în </a:t>
            </a:r>
            <a:r>
              <a:rPr lang="ro-RO" sz="2800" kern="0" dirty="0" err="1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vivo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kern="0" dirty="0">
                <a:effectLst/>
                <a:latin typeface="Barlow" panose="00000500000000000000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Terapia prin desensibilizare și reprocesare a mișcărilor ochilor (EMDR)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9306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61541"/>
            <a:ext cx="7335835" cy="3927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Parcurgeți descrierile tratamentelor pentru a înțelege opțiunile disponibile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Alegeți metodele de tratament care simțiți că ar fi benefice în cazul dvs. 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Rețineți că această secțiune este informativă și este recomandat să consultați un psiholog sau psihoterapeut pentru sprijin personalizat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66738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Care dintre metodele de tratament v-au părut interesante sau de ajutor?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Descrierile terapiilor au fost clare și utile?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Ați dori să vedeți mai multe informații pentru fiecare tratament?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V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995" y="2160016"/>
            <a:ext cx="7335835" cy="3601212"/>
          </a:xfrm>
        </p:spPr>
        <p:txBody>
          <a:bodyPr>
            <a:normAutofit/>
          </a:bodyPr>
          <a:lstStyle/>
          <a:p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Autoterapie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Practica scrisului </a:t>
            </a:r>
            <a:r>
              <a:rPr lang="ro-RO" sz="2800" dirty="0" err="1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terapeuti</a:t>
            </a:r>
            <a:r>
              <a:rPr lang="en-US" sz="2800" dirty="0">
                <a:latin typeface="Barlow" panose="00000500000000000000" pitchFamily="2" charset="77"/>
                <a:ea typeface="Calibri" panose="020F0502020204030204" pitchFamily="34" charset="0"/>
              </a:rPr>
              <a:t>c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5" y="598805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867281"/>
            <a:ext cx="7335835" cy="36012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Citiți exercițiile de autoterapie oferite, în special tehnicile de scriere terapeutică, pentru a exprima și procesa emoțiile.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kern="100" dirty="0" err="1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crieți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frază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după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modelul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oferit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aplicație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această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secțiune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Încercați să  reflectați asupra sentimentelor și gândurilor pe care le-ați simțit scriind această frază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067175" y="3808730"/>
            <a:ext cx="1229360" cy="1279525"/>
          </a:xfrm>
          <a:custGeom>
            <a:avLst/>
            <a:gdLst/>
            <a:ahLst/>
            <a:cxnLst/>
            <a:rect l="l" t="t" r="r" b="b"/>
            <a:pathLst>
              <a:path w="2070019" h="2200592">
                <a:moveTo>
                  <a:pt x="0" y="0"/>
                </a:moveTo>
                <a:lnTo>
                  <a:pt x="2070019" y="0"/>
                </a:lnTo>
                <a:lnTo>
                  <a:pt x="2070019" y="2200591"/>
                </a:lnTo>
                <a:lnTo>
                  <a:pt x="0" y="2200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53" r="-315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618247" y="3510197"/>
            <a:ext cx="1626707" cy="1626707"/>
          </a:xfrm>
          <a:custGeom>
            <a:avLst/>
            <a:gdLst/>
            <a:ahLst/>
            <a:cxnLst/>
            <a:rect l="l" t="t" r="r" b="b"/>
            <a:pathLst>
              <a:path w="2440060" h="2440060">
                <a:moveTo>
                  <a:pt x="0" y="0"/>
                </a:moveTo>
                <a:lnTo>
                  <a:pt x="2440060" y="0"/>
                </a:lnTo>
                <a:lnTo>
                  <a:pt x="2440060" y="2440060"/>
                </a:lnTo>
                <a:lnTo>
                  <a:pt x="0" y="2440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562100" y="3809365"/>
            <a:ext cx="1183640" cy="1327785"/>
          </a:xfrm>
          <a:custGeom>
            <a:avLst/>
            <a:gdLst/>
            <a:ahLst/>
            <a:cxnLst/>
            <a:rect l="l" t="t" r="r" b="b"/>
            <a:pathLst>
              <a:path w="2170736" h="2345799">
                <a:moveTo>
                  <a:pt x="0" y="0"/>
                </a:moveTo>
                <a:lnTo>
                  <a:pt x="2170736" y="0"/>
                </a:lnTo>
                <a:lnTo>
                  <a:pt x="2170736" y="2345799"/>
                </a:lnTo>
                <a:lnTo>
                  <a:pt x="0" y="2345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32" r="-403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294495" y="3693795"/>
            <a:ext cx="1614805" cy="1395730"/>
          </a:xfrm>
          <a:custGeom>
            <a:avLst/>
            <a:gdLst/>
            <a:ahLst/>
            <a:cxnLst/>
            <a:rect l="l" t="t" r="r" b="b"/>
            <a:pathLst>
              <a:path w="2819627" h="2235627">
                <a:moveTo>
                  <a:pt x="0" y="0"/>
                </a:moveTo>
                <a:lnTo>
                  <a:pt x="2819627" y="0"/>
                </a:lnTo>
                <a:lnTo>
                  <a:pt x="2819627" y="2235627"/>
                </a:lnTo>
                <a:lnTo>
                  <a:pt x="0" y="22356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2121670" y="242359"/>
            <a:ext cx="8074138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5"/>
              </a:lnSpc>
            </a:pPr>
            <a:r>
              <a:rPr lang="en-US" sz="4400" b="1" spc="155" dirty="0" err="1">
                <a:solidFill>
                  <a:srgbClr val="000000"/>
                </a:solidFill>
                <a:latin typeface="Barlow" panose="00000500000000000000" pitchFamily="2" charset="77"/>
                <a:cs typeface="Arial" panose="020B0604020202020204" pitchFamily="34" charset="0"/>
              </a:rPr>
              <a:t>Consorțiul</a:t>
            </a:r>
            <a:r>
              <a:rPr lang="en-US" sz="4400" b="1" spc="155" dirty="0">
                <a:solidFill>
                  <a:srgbClr val="000000"/>
                </a:solidFill>
                <a:latin typeface="Barlow" panose="00000500000000000000" pitchFamily="2" charset="77"/>
                <a:cs typeface="Arial" panose="020B0604020202020204" pitchFamily="34" charset="0"/>
              </a:rPr>
              <a:t> </a:t>
            </a:r>
            <a:r>
              <a:rPr lang="en-US" sz="4400" b="1" spc="155" dirty="0" err="1">
                <a:solidFill>
                  <a:srgbClr val="000000"/>
                </a:solidFill>
                <a:latin typeface="Barlow" panose="00000500000000000000" pitchFamily="2" charset="77"/>
                <a:cs typeface="Arial" panose="020B0604020202020204" pitchFamily="34" charset="0"/>
              </a:rPr>
              <a:t>proiectului</a:t>
            </a:r>
            <a:endParaRPr lang="en-US" sz="4400" b="1" spc="155" dirty="0">
              <a:solidFill>
                <a:srgbClr val="000000"/>
              </a:solidFill>
              <a:latin typeface="Barlow" panose="00000500000000000000" pitchFamily="2" charset="77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6843" y="1407451"/>
            <a:ext cx="10694922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DIGITAL KOMPASS </a:t>
            </a:r>
            <a:r>
              <a:rPr lang="en-US" sz="2400" b="1" dirty="0" err="1">
                <a:latin typeface="Barlow Bold"/>
              </a:rPr>
              <a:t>srl</a:t>
            </a:r>
            <a:r>
              <a:rPr lang="en-US" sz="2400" b="1" dirty="0">
                <a:latin typeface="Barlow Bold"/>
              </a:rPr>
              <a:t> – </a:t>
            </a:r>
            <a:r>
              <a:rPr lang="en-US" sz="2400" b="1" dirty="0" err="1">
                <a:latin typeface="Barlow Bold"/>
              </a:rPr>
              <a:t>București</a:t>
            </a:r>
            <a:r>
              <a:rPr lang="en-US" sz="2400" b="1" dirty="0">
                <a:latin typeface="Barlow Bold"/>
              </a:rPr>
              <a:t>, </a:t>
            </a:r>
            <a:r>
              <a:rPr lang="en-US" sz="2400" b="1" dirty="0" err="1">
                <a:latin typeface="Barlow Bold"/>
              </a:rPr>
              <a:t>România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BUMIR </a:t>
            </a:r>
            <a:r>
              <a:rPr lang="en-US" sz="2400" b="1" dirty="0" err="1">
                <a:latin typeface="Barlow Bold"/>
              </a:rPr>
              <a:t>srl</a:t>
            </a:r>
            <a:r>
              <a:rPr lang="en-US" sz="2400" b="1" dirty="0">
                <a:latin typeface="Barlow Bold"/>
              </a:rPr>
              <a:t> - </a:t>
            </a:r>
            <a:r>
              <a:rPr lang="en-US" sz="2400" b="1" dirty="0" err="1">
                <a:latin typeface="Barlow Bold"/>
              </a:rPr>
              <a:t>București</a:t>
            </a:r>
            <a:r>
              <a:rPr lang="en-US" sz="2400" b="1" dirty="0">
                <a:latin typeface="Barlow Bold"/>
              </a:rPr>
              <a:t>, </a:t>
            </a:r>
            <a:r>
              <a:rPr lang="en-US" sz="2400" b="1" dirty="0" err="1">
                <a:latin typeface="Barlow Bold"/>
              </a:rPr>
              <a:t>România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ORGANIZATION for PROMOTION of EUROPEAN ISSUES – </a:t>
            </a:r>
            <a:r>
              <a:rPr lang="en-US" sz="2400" b="1" dirty="0" err="1">
                <a:latin typeface="Barlow Bold"/>
              </a:rPr>
              <a:t>Paphos</a:t>
            </a:r>
            <a:r>
              <a:rPr lang="en-US" sz="2400" b="1" dirty="0">
                <a:latin typeface="Barlow Bold"/>
              </a:rPr>
              <a:t>, </a:t>
            </a:r>
            <a:r>
              <a:rPr lang="en-US" sz="2400" b="1" dirty="0" err="1">
                <a:latin typeface="Barlow Bold"/>
              </a:rPr>
              <a:t>Cipru</a:t>
            </a:r>
            <a:endParaRPr lang="en-US" sz="2400" b="1" dirty="0">
              <a:latin typeface="Barlow Bold"/>
            </a:endParaRPr>
          </a:p>
          <a:p>
            <a:pPr algn="ctr">
              <a:lnSpc>
                <a:spcPts val="3935"/>
              </a:lnSpc>
              <a:spcBef>
                <a:spcPct val="0"/>
              </a:spcBef>
            </a:pPr>
            <a:r>
              <a:rPr lang="en-US" sz="2400" b="1" dirty="0">
                <a:latin typeface="Barlow Bold"/>
              </a:rPr>
              <a:t>IGOR VITALE INTERNATIONAL - Foggia, Italia</a:t>
            </a:r>
            <a:endParaRPr lang="en-US" sz="2400" b="1" dirty="0">
              <a:solidFill>
                <a:srgbClr val="797A1D"/>
              </a:solidFill>
              <a:latin typeface="Barlow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57705" y="5361305"/>
            <a:ext cx="7870190" cy="1153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Proiect Erasmus +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 „Resilience and inclusion for the military”</a:t>
            </a: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endParaRPr lang="en-US" sz="2400" b="1" dirty="0">
              <a:latin typeface="Barlow" panose="00000500000000000000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r>
              <a:rPr lang="en-US" sz="2400" b="1" dirty="0">
                <a:latin typeface="Barlow" panose="00000500000000000000"/>
              </a:rPr>
              <a:t>Proiect nr. #2022-1-RO01-KA220-VET-000085808</a:t>
            </a:r>
            <a:endParaRPr lang="en-US" sz="2400" b="1" dirty="0">
              <a:latin typeface="Barlow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8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V-a fost utilă practica scrisului terapeutic pentru a gestiona stresul?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Descrierea exercițiilor de autoterapie a fost clară și aplicabilă?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Ați găsit beneficii în utilizarea acestei secțiuni pentru a face față SSPT-ului?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VI</a:t>
            </a: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28520"/>
            <a:ext cx="11274425" cy="2571115"/>
          </a:xfrm>
        </p:spPr>
        <p:txBody>
          <a:bodyPr/>
          <a:lstStyle/>
          <a:p>
            <a:r>
              <a:rPr lang="ro-RO" sz="2800" dirty="0">
                <a:effectLst/>
                <a:latin typeface="Barlow" panose="00000500000000000000" pitchFamily="2" charset="77"/>
                <a:ea typeface="Calibri" panose="020F0502020204030204" pitchFamily="34" charset="0"/>
              </a:rPr>
              <a:t>Conexiunea socială </a:t>
            </a:r>
            <a:endParaRPr lang="ro-RO" sz="2800" dirty="0">
              <a:effectLst/>
              <a:latin typeface="Barlow" panose="00000500000000000000" pitchFamily="2" charset="77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Contact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RO" sz="2800" kern="100" dirty="0"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umele și contactul unor psihoterapeuți la care se pot adresa militarii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160015"/>
            <a:ext cx="8966308" cy="392709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Consultați contactele puse la dispoziție 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kern="100" dirty="0"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onsultați suportul social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Ați găsit lista de contacte utilă și relevantă?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Această secțiune vă ajută să vă simțiți mai încrezători în căutarea sprijinului social?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Ce alte resurse sau contacte ar fi de ajutor în această secțiune?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065820" y="184520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641670" y="538476"/>
            <a:ext cx="5620965" cy="589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Acces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oriunde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oricând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Barlow Bold"/>
              </a:rPr>
              <a:t>Identificarea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simptomelor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testare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Răspuns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eficient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Barlow Bold"/>
              </a:rPr>
              <a:t>Privat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și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fără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stigmatizare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Combaterea</a:t>
            </a:r>
            <a:r>
              <a:rPr lang="en-US" sz="28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Barlow Bold"/>
              </a:rPr>
              <a:t>excluderii</a:t>
            </a:r>
            <a:endParaRPr lang="en-US" sz="28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985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2985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5" name="Picture 4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882015"/>
            <a:ext cx="8609965" cy="5502275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4400" b="1" dirty="0">
                <a:latin typeface="Barlow" panose="00000500000000000000" pitchFamily="2" charset="77"/>
              </a:rPr>
              <a:t>Vă mulțumim că ați participat la pilotarea aplicației 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4400" b="1" dirty="0">
                <a:latin typeface="Barlow" panose="00000500000000000000" pitchFamily="2" charset="77"/>
              </a:rPr>
              <a:t>“</a:t>
            </a:r>
            <a:r>
              <a:rPr lang="en-US" sz="4400" b="1" dirty="0">
                <a:latin typeface="Baron Neue" panose="020B0000000000000000" charset="0"/>
                <a:cs typeface="Baron Neue" panose="020B0000000000000000" charset="0"/>
              </a:rPr>
              <a:t>FREEDOM FOR ARMY</a:t>
            </a:r>
            <a:r>
              <a:rPr lang="en-US" sz="4400" b="1" dirty="0">
                <a:latin typeface="Barlow" panose="00000500000000000000" pitchFamily="2" charset="77"/>
              </a:rPr>
              <a:t>”</a:t>
            </a:r>
            <a:endParaRPr lang="en-US" sz="4400" b="1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endParaRPr lang="en-US" sz="4400" dirty="0">
              <a:latin typeface="Barlow" panose="00000500000000000000" pitchFamily="2" charset="77"/>
            </a:endParaRPr>
          </a:p>
          <a:p>
            <a:pPr marL="0" indent="0" algn="ctr" fontAlgn="auto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Barlow" panose="00000500000000000000" pitchFamily="2" charset="77"/>
              </a:rPr>
              <a:t>E</a:t>
            </a:r>
            <a:r>
              <a:rPr lang="en-US" sz="3600" b="1" dirty="0">
                <a:latin typeface="Barlow" panose="00000500000000000000" pitchFamily="2" charset="77"/>
              </a:rPr>
              <a:t>chipa de proiect</a:t>
            </a:r>
            <a:endParaRPr lang="en-US" sz="3600" b="1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525" y="183515"/>
            <a:ext cx="8649335" cy="48660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3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275715" y="5049520"/>
            <a:ext cx="6816725" cy="66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09409" y="660339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03779" y="1934020"/>
            <a:ext cx="309264" cy="309264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980730" y="1457851"/>
            <a:ext cx="2252853" cy="2743200"/>
          </a:xfrm>
          <a:custGeom>
            <a:avLst/>
            <a:gdLst/>
            <a:ahLst/>
            <a:cxnLst/>
            <a:rect l="l" t="t" r="r" b="b"/>
            <a:pathLst>
              <a:path w="3379280" h="4114800">
                <a:moveTo>
                  <a:pt x="0" y="0"/>
                </a:moveTo>
                <a:lnTo>
                  <a:pt x="3379280" y="0"/>
                </a:lnTo>
                <a:lnTo>
                  <a:pt x="3379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2381476" y="1177449"/>
            <a:ext cx="8544800" cy="35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5"/>
              </a:lnSpc>
            </a:pP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Vă</a:t>
            </a: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rog </a:t>
            </a: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accesați</a:t>
            </a: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site-</a:t>
            </a: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ul</a:t>
            </a: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și</a:t>
            </a: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descărcați</a:t>
            </a: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Barlow Bold"/>
              </a:rPr>
              <a:t>aplicația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7495"/>
              </a:lnSpc>
            </a:pPr>
            <a:r>
              <a:rPr lang="en-US" sz="4400" b="1" dirty="0">
                <a:solidFill>
                  <a:srgbClr val="000000"/>
                </a:solidFill>
                <a:latin typeface="Barlow Bold"/>
              </a:rPr>
              <a:t> </a:t>
            </a:r>
            <a:endParaRPr lang="en-US" sz="4400" b="1" dirty="0">
              <a:solidFill>
                <a:srgbClr val="000000"/>
              </a:solidFill>
              <a:latin typeface="Barlow Bold"/>
            </a:endParaRP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 dirty="0" err="1">
                <a:solidFill>
                  <a:srgbClr val="000000"/>
                </a:solidFill>
                <a:latin typeface="Barlow Bold"/>
              </a:rPr>
              <a:t>www.militaryresilience.eu</a:t>
            </a:r>
            <a:endParaRPr lang="en-US" sz="3700" b="1" dirty="0">
              <a:solidFill>
                <a:srgbClr val="000000"/>
              </a:solidFill>
              <a:latin typeface="Barlow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3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6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" y="1168146"/>
            <a:ext cx="7335835" cy="3601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buNone/>
            </a:pPr>
            <a:endParaRPr lang="en-US" sz="2800" dirty="0">
              <a:latin typeface="Barlow" panose="00000500000000000000" pitchFamily="2" charset="7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err="1">
                <a:latin typeface="Barlow" panose="00000500000000000000" pitchFamily="2" charset="77"/>
              </a:rPr>
              <a:t>Să</a:t>
            </a:r>
            <a:r>
              <a:rPr lang="en-US" sz="2800" dirty="0">
                <a:latin typeface="Barlow" panose="00000500000000000000" pitchFamily="2" charset="77"/>
              </a:rPr>
              <a:t> </a:t>
            </a:r>
            <a:r>
              <a:rPr lang="en-US" sz="2800" dirty="0" err="1">
                <a:latin typeface="Barlow" panose="00000500000000000000" pitchFamily="2" charset="77"/>
              </a:rPr>
              <a:t>urmărim</a:t>
            </a:r>
            <a:r>
              <a:rPr lang="en-US" sz="2800" dirty="0">
                <a:latin typeface="Barlow" panose="00000500000000000000" pitchFamily="2" charset="77"/>
              </a:rPr>
              <a:t> </a:t>
            </a:r>
            <a:r>
              <a:rPr lang="en-US" sz="2800" dirty="0" err="1">
                <a:latin typeface="Barlow" panose="00000500000000000000" pitchFamily="2" charset="77"/>
              </a:rPr>
              <a:t>împreună</a:t>
            </a:r>
            <a:r>
              <a:rPr lang="en-US" sz="2800" dirty="0">
                <a:latin typeface="Barlow" panose="00000500000000000000" pitchFamily="2" charset="77"/>
              </a:rPr>
              <a:t> </a:t>
            </a:r>
            <a:r>
              <a:rPr lang="en-US" sz="2800" dirty="0" err="1">
                <a:latin typeface="Barlow" panose="00000500000000000000" pitchFamily="2" charset="77"/>
              </a:rPr>
              <a:t>fiecare</a:t>
            </a:r>
            <a:r>
              <a:rPr lang="en-US" sz="2800" dirty="0">
                <a:latin typeface="Barlow" panose="00000500000000000000" pitchFamily="2" charset="77"/>
              </a:rPr>
              <a:t> </a:t>
            </a:r>
            <a:r>
              <a:rPr lang="en-US" sz="2800" dirty="0" err="1">
                <a:latin typeface="Barlow" panose="00000500000000000000" pitchFamily="2" charset="77"/>
              </a:rPr>
              <a:t>secțiune</a:t>
            </a:r>
            <a:r>
              <a:rPr lang="en-US" sz="2800" dirty="0">
                <a:latin typeface="Barlow" panose="00000500000000000000" pitchFamily="2" charset="77"/>
              </a:rPr>
              <a:t> din </a:t>
            </a:r>
            <a:r>
              <a:rPr lang="en-US" sz="2800" dirty="0" err="1">
                <a:latin typeface="Barlow" panose="00000500000000000000" pitchFamily="2" charset="77"/>
              </a:rPr>
              <a:t>aplicație</a:t>
            </a:r>
            <a:r>
              <a:rPr lang="en-US" sz="2800" dirty="0">
                <a:latin typeface="Barlow" panose="00000500000000000000" pitchFamily="2" charset="77"/>
              </a:rPr>
              <a:t>! </a:t>
            </a:r>
            <a:endParaRPr lang="en-US" sz="2800" dirty="0">
              <a:latin typeface="Barlow" panose="00000500000000000000" pitchFamily="2" charset="77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2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6" name="Picture 5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I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Despre stresul post-traumatic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Indicatori pentru sindromul de stres post traumatic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Factori de risc și cauze pentru instalarea stresului post-traumatic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o-RO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Simptome ale sindromului de stres post traumatic</a:t>
            </a:r>
            <a:endParaRPr lang="en-US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85696"/>
            <a:ext cx="7335835" cy="36983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Citiți informațiile pentru a înțelege mai bine sindromul de stres post-traumatic (PTSD) și simptomele acestuia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Analizați indicatorii și simptomele pentru a recunoaște posibile semne în experiențele personale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Explorați factorii de risc pentru a identifica posibilele cauze și factori declanșatori specifici mediului militar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7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8" name="Picture 7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Întrebări pentru feedback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Ați găsit informațiile despre PTSD clare și ușor de înțeles?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Indicatorii și simptomele descrise v-au fost utile pentru a identifica semne personale?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Ați dori să vedeți și alte informații adăugate în această secțiune?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SECȚIUNEA II</a:t>
            </a:r>
            <a:br>
              <a:rPr lang="en-US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94" y="1557564"/>
            <a:ext cx="11274612" cy="4195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o-RO" sz="2800" b="1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Evaluare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o-RO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800" kern="100" dirty="0">
                <a:effectLst/>
                <a:latin typeface="Barlow" panose="00000500000000000000" pitchFamily="2" charset="77"/>
                <a:ea typeface="Calibri" panose="020F0502020204030204" pitchFamily="34" charset="0"/>
                <a:cs typeface="Arial" panose="020B0604020202020204" pitchFamily="34" charset="0"/>
              </a:rPr>
              <a:t>Aici puteți găsi un test pe bază de chestionar care să vă ajute să evaluați intensitatea simptomelor sindromului de stres post-traumatic</a:t>
            </a:r>
            <a:endParaRPr lang="en-US" sz="2800" kern="100" dirty="0">
              <a:effectLst/>
              <a:latin typeface="Barlow" panose="00000500000000000000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5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520" cy="956945"/>
          </a:xfrm>
        </p:spPr>
        <p:txBody>
          <a:bodyPr>
            <a:noAutofit/>
          </a:bodyPr>
          <a:lstStyle/>
          <a:p>
            <a:pPr algn="ctr"/>
            <a:r>
              <a:rPr lang="en-US" sz="44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Instrucțiuni de utilizare</a:t>
            </a:r>
            <a:endParaRPr lang="en-US" sz="4400" dirty="0">
              <a:latin typeface="Barlow" panose="00000500000000000000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957451"/>
            <a:ext cx="7335835" cy="36012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 Completați testul oferit pentru a evalua intensitatea simptomelor  SSPT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 Răspundeți sincer la întrebări, pentru o evaluare cât mai precisă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kern="100" dirty="0">
                <a:effectLst/>
                <a:latin typeface="Barlow" panose="00000500000000000000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 După completare revizuiți rezultatele pentru a vedea în ce măsură simptomele se manifestă în cazul dvs.</a:t>
            </a: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kern="100" dirty="0">
              <a:effectLst/>
              <a:latin typeface="Barlow" panose="00000500000000000000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3525" y="5655945"/>
            <a:ext cx="11805285" cy="1108710"/>
            <a:chOff x="415" y="8907"/>
            <a:chExt cx="18591" cy="1746"/>
          </a:xfrm>
        </p:grpSpPr>
        <p:sp>
          <p:nvSpPr>
            <p:cNvPr id="6" name="Freeform 8"/>
            <p:cNvSpPr/>
            <p:nvPr/>
          </p:nvSpPr>
          <p:spPr>
            <a:xfrm>
              <a:off x="415" y="8907"/>
              <a:ext cx="1761" cy="1746"/>
            </a:xfrm>
            <a:custGeom>
              <a:avLst/>
              <a:gdLst/>
              <a:ahLst/>
              <a:cxnLst/>
              <a:rect l="l" t="t" r="r" b="b"/>
              <a:pathLst>
                <a:path w="1948257" h="1973949">
                  <a:moveTo>
                    <a:pt x="0" y="0"/>
                  </a:moveTo>
                  <a:lnTo>
                    <a:pt x="1948257" y="0"/>
                  </a:lnTo>
                  <a:lnTo>
                    <a:pt x="1948257" y="1973949"/>
                  </a:lnTo>
                  <a:lnTo>
                    <a:pt x="0" y="197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p>
              <a:endParaRPr lang="en-US" sz="1200"/>
            </a:p>
          </p:txBody>
        </p:sp>
        <p:pic>
          <p:nvPicPr>
            <p:cNvPr id="7" name="Picture 6" descr="RIM logo transparent"/>
            <p:cNvPicPr>
              <a:picLocks noChangeAspect="1"/>
            </p:cNvPicPr>
            <p:nvPr/>
          </p:nvPicPr>
          <p:blipFill>
            <a:blip r:embed="rId2"/>
            <a:srcRect l="3607" t="9148" r="3123" b="15407"/>
            <a:stretch>
              <a:fillRect/>
            </a:stretch>
          </p:blipFill>
          <p:spPr>
            <a:xfrm>
              <a:off x="16384" y="8907"/>
              <a:ext cx="2623" cy="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BE9A86"/>
      </a:accent1>
      <a:accent2>
        <a:srgbClr val="ADA176"/>
      </a:accent2>
      <a:accent3>
        <a:srgbClr val="9F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A879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4835</Words>
  <Application>WPS Presentation</Application>
  <PresentationFormat>Widescreen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Barlow</vt:lpstr>
      <vt:lpstr>Barlow</vt:lpstr>
      <vt:lpstr>Barlow Bold</vt:lpstr>
      <vt:lpstr>Calibri</vt:lpstr>
      <vt:lpstr>Aptos</vt:lpstr>
      <vt:lpstr>Swis721 WGL4 BT</vt:lpstr>
      <vt:lpstr>Times New Roman</vt:lpstr>
      <vt:lpstr>Neue Haas Grotesk Text Pro</vt:lpstr>
      <vt:lpstr>Gobold Lowplus</vt:lpstr>
      <vt:lpstr>Microsoft YaHei</vt:lpstr>
      <vt:lpstr>Arial Unicode MS</vt:lpstr>
      <vt:lpstr>Baron Neue</vt:lpstr>
      <vt:lpstr>Barlow</vt:lpstr>
      <vt:lpstr>PunchcardVTI</vt:lpstr>
      <vt:lpstr>Pilotare aplicație  FREEDOM FOR ARMY</vt:lpstr>
      <vt:lpstr>PowerPoint 演示文稿</vt:lpstr>
      <vt:lpstr>PowerPoint 演示文稿</vt:lpstr>
      <vt:lpstr>PowerPoint 演示文稿</vt:lpstr>
      <vt:lpstr>SECȚIUNEA I </vt:lpstr>
      <vt:lpstr>Instrucțiuni de utilizare </vt:lpstr>
      <vt:lpstr>Întrebări pentru feedback </vt:lpstr>
      <vt:lpstr>SECȚIUNEA II </vt:lpstr>
      <vt:lpstr>Instrucțiuni de utilizare </vt:lpstr>
      <vt:lpstr>Întrebări pentru feedback </vt:lpstr>
      <vt:lpstr>SECȚIUNEA III </vt:lpstr>
      <vt:lpstr>Instrucțiuni de utilizare </vt:lpstr>
      <vt:lpstr>Întrebări pentru feedback </vt:lpstr>
      <vt:lpstr>Strategii </vt:lpstr>
      <vt:lpstr>SECȚIUNEA IV </vt:lpstr>
      <vt:lpstr>Instrucțiuni de utilizare </vt:lpstr>
      <vt:lpstr>Întrebări pentru feedback </vt:lpstr>
      <vt:lpstr>SECȚIUNEA V </vt:lpstr>
      <vt:lpstr>Instrucțiuni de utilizare </vt:lpstr>
      <vt:lpstr>Întrebări pentru feedback </vt:lpstr>
      <vt:lpstr>SECȚIUNEA VI </vt:lpstr>
      <vt:lpstr>Instrucțiuni de utilizare </vt:lpstr>
      <vt:lpstr>Întrebări pentru feedback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Leli P</dc:creator>
  <cp:lastModifiedBy>Cristina</cp:lastModifiedBy>
  <cp:revision>2</cp:revision>
  <dcterms:created xsi:type="dcterms:W3CDTF">2024-10-14T08:14:00Z</dcterms:created>
  <dcterms:modified xsi:type="dcterms:W3CDTF">2024-10-16T06:45:05Z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3AD0694C6F6C4E2786AAF89F888E3EF7_12</vt:lpwstr>
  </property>
  <property fmtid="{D5CDD505-2E9C-101B-9397-08002B2CF9AE}" pid="3" name="KSOProductBuildVer">
    <vt:lpwstr>1033-12.2.0.18283</vt:lpwstr>
  </property>
</Properties>
</file>